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86" r:id="rId2"/>
    <p:sldId id="287" r:id="rId3"/>
    <p:sldId id="288" r:id="rId4"/>
    <p:sldId id="259" r:id="rId5"/>
    <p:sldId id="289" r:id="rId6"/>
    <p:sldId id="261" r:id="rId7"/>
    <p:sldId id="262" r:id="rId8"/>
    <p:sldId id="263" r:id="rId9"/>
    <p:sldId id="264" r:id="rId10"/>
    <p:sldId id="265" r:id="rId11"/>
    <p:sldId id="266" r:id="rId12"/>
    <p:sldId id="29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660"/>
  </p:normalViewPr>
  <p:slideViewPr>
    <p:cSldViewPr>
      <p:cViewPr varScale="1">
        <p:scale>
          <a:sx n="75" d="100"/>
          <a:sy n="75" d="100"/>
        </p:scale>
        <p:origin x="1216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58133-DC10-47EF-89E4-04ED67F84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CA92E71-A915-44ED-9747-A92BEFA2F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848F4C-9DA3-4709-ABD9-6AAE3F14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F32FA3-245F-407C-AF8A-68A55675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FFAF30-28CD-4801-ADAF-AB00A5D6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38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508ED-B111-461A-B981-9F7FA3DF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5AA9E9-0649-4FC3-9C4B-23A70EECA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66F407-A20E-4A91-A929-B227BB79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DFDA10-8BA1-4945-B2E4-EC3E1CDD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F2D887-46EA-47DE-B6A5-C2AAA7C7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21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7124642-14E3-418A-97BE-C35235327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179A57D-0059-4E55-84D0-A21C0080F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C6EDBE-3D49-40C9-9CC0-53CC3D7D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C5C413-BC2B-4BDA-9720-CE12F780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491EA0-59C6-45CB-BF55-9B2DF35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469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Tijssen</a:t>
            </a:r>
            <a:r>
              <a:rPr spc="-65" dirty="0"/>
              <a:t> </a:t>
            </a:r>
            <a:r>
              <a:rPr spc="-5" dirty="0"/>
              <a:t>2010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36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F5C5B-DFBC-46C0-BA3C-76457CB2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DF5AA-4B14-413B-9158-E2112E4ED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8F7FFF-8053-4AF9-9109-01E11025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83F20C-8AD1-4CD3-9B51-33981A46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A0480E-63FB-47C0-BBB5-4B6503BB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63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B00B7-6FB4-45FE-8BC4-A5145BDB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12ACD8-2900-4995-A070-073E52E52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B56E7D-D173-46C2-AB59-7591C4EB6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F69BB9-2CF0-46E0-87CA-1B900829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CF1551-835E-497E-AD28-34856C88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81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D3F4B-53FD-4D09-9C47-9A6F1183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B9048D-BE7F-41E3-BF06-76F02F2E8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9B72AC-B035-403C-8603-3FAEF5454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94A8030-30A2-45BD-8290-764FD026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026C1F-BC5B-4941-B426-A6A200A2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CA8332-5B38-487C-B9D1-3CF8053E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4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F4837-7018-4DF7-B542-82CE5B33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6268FE-90E3-4214-892D-00AA94346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3BAA43-9E8A-495F-B233-AAC6F2E6A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228A670-1707-4222-B96B-664B980A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E19F22A-C2D2-4307-9EDC-3CB0BC720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3448672-73D6-466C-89FF-7F287BFC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13064C8-9AF5-48BE-97FE-F8DD93E8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E863A1E-ED2F-429B-A198-89EE9BAB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27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13D53-1145-4AAB-B11E-538EAD12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43CBBB7-41DE-4E32-9F5E-4BF30851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05A4E1-16A3-44F8-8077-74890D00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7D93FE-B7BB-4756-9F10-1672D433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75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818938E-D3EE-45E6-B3D0-921B3332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6A7B70C-D086-4709-B9FF-C5F03961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8998A7-7391-4CE4-A355-5F3CDF2C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84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FAD7E-FADA-4103-99FE-F5C2B113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497E0E-F418-467A-96D5-8F35F841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5B22E6-32C0-4F9E-9706-FBE3EED56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CFAE1F-B4BE-425E-83D9-4371D987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39BA57-006E-44BC-A232-B2DEB0FC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BDB0BF-924A-4B8B-9C2D-59B4895C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19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BA8A8-440C-4246-90CD-2418F822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00DF9D-1AFE-4C97-9FAA-EA3904FCB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ECAE8F-2B0E-4095-9251-7D09A4A22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4AEC3D-BDEB-488D-88C4-E6A85472E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C92EEA-90B5-4B14-86CD-954AA167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D5A073-5662-4236-BE13-9447EA74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01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5B5B9D0-CBBE-4CD9-AD56-9787DBF8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DDD163-8CE8-43ED-809D-95F474EA0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C54B3C-D854-4F1F-B829-73D6FB169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D9E407-20F4-4E9E-802B-749297E03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nl-NL" spc="-10"/>
              <a:t>Tijssen</a:t>
            </a:r>
            <a:r>
              <a:rPr lang="nl-NL" spc="-65"/>
              <a:t> </a:t>
            </a:r>
            <a:r>
              <a:rPr lang="nl-NL" spc="-5"/>
              <a:t>2010</a:t>
            </a:r>
            <a:endParaRPr lang="nl-NL" spc="-5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CE7437-3192-40C2-A58E-365AB7EBC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64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8C4BF-FC00-4AAA-903D-93713C273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57200"/>
            <a:ext cx="6858000" cy="1210273"/>
          </a:xfrm>
        </p:spPr>
        <p:txBody>
          <a:bodyPr>
            <a:normAutofit/>
          </a:bodyPr>
          <a:lstStyle/>
          <a:p>
            <a:r>
              <a:rPr lang="nl-NL" sz="5400" b="1" dirty="0"/>
              <a:t>Hoogveen &amp; Laagveen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9765AD9-642B-44D3-B5FE-F3095557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646176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0A4644-A29F-4F4A-8896-3A58B868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6248400"/>
            <a:ext cx="1402202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0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8131" y="572934"/>
            <a:ext cx="8011262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4000" b="1" spc="-5" dirty="0">
                <a:latin typeface="+mj-lt"/>
              </a:rPr>
              <a:t>Plant- en diersoorten hoogveen</a:t>
            </a:r>
            <a:endParaRPr sz="4000" b="1" spc="-5" dirty="0">
              <a:latin typeface="+mj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4A83EBE-B3EE-405F-8517-C8BB04AE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01303"/>
            <a:ext cx="1402202" cy="310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E97DA5-69B6-4C5E-B01D-62C69960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1515420-D576-4126-A99E-86865F3EB1AF}"/>
              </a:ext>
            </a:extLst>
          </p:cNvPr>
          <p:cNvSpPr txBox="1"/>
          <p:nvPr/>
        </p:nvSpPr>
        <p:spPr>
          <a:xfrm>
            <a:off x="1148131" y="16764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Planten</a:t>
            </a:r>
          </a:p>
          <a:p>
            <a:r>
              <a:rPr lang="nl-NL" sz="2400" dirty="0"/>
              <a:t>- Vleesetende planten (wolfsklauw en zonnedauwsoorten)</a:t>
            </a:r>
          </a:p>
          <a:p>
            <a:r>
              <a:rPr lang="nl-NL" sz="2400" dirty="0"/>
              <a:t>- Waterveenmos </a:t>
            </a:r>
          </a:p>
          <a:p>
            <a:r>
              <a:rPr lang="nl-NL" sz="2400" dirty="0"/>
              <a:t>- </a:t>
            </a:r>
            <a:r>
              <a:rPr lang="nl-NL" sz="2400" dirty="0" err="1"/>
              <a:t>Eenarig</a:t>
            </a:r>
            <a:r>
              <a:rPr lang="nl-NL" sz="2400" dirty="0"/>
              <a:t> wollegras </a:t>
            </a:r>
          </a:p>
          <a:p>
            <a:r>
              <a:rPr lang="nl-NL" sz="2400" dirty="0"/>
              <a:t>- Veenpluis </a:t>
            </a:r>
          </a:p>
          <a:p>
            <a:r>
              <a:rPr lang="nl-NL" sz="2400" dirty="0"/>
              <a:t>- Lavendelheide </a:t>
            </a:r>
          </a:p>
          <a:p>
            <a:r>
              <a:rPr lang="nl-NL" sz="2400" dirty="0"/>
              <a:t>- Veenbes </a:t>
            </a:r>
          </a:p>
          <a:p>
            <a:r>
              <a:rPr lang="nl-NL" sz="2400" dirty="0"/>
              <a:t>- Witte snavelbies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334021"/>
            <a:ext cx="726755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b="1" spc="-5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0A1C34-8EBE-4F4F-89B8-51D35AB9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23" y="6324600"/>
            <a:ext cx="1402202" cy="310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4F5025C-C484-46D1-AA0E-9961FA97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92BC3C-2692-4527-A3DA-2DB61662C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9028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0255732-DD67-4F2F-B1F1-0629A936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248400"/>
            <a:ext cx="1402202" cy="31092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3B7698-CF62-452D-A6CC-8F450F558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AE682B-BF72-4E48-9645-8F4290F3CEBC}"/>
              </a:ext>
            </a:extLst>
          </p:cNvPr>
          <p:cNvSpPr txBox="1"/>
          <p:nvPr/>
        </p:nvSpPr>
        <p:spPr>
          <a:xfrm>
            <a:off x="1295400" y="685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Plant- en diersoorten hoogveen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E0ADC5E-8F45-4653-8F53-E3A9CCD2A74D}"/>
              </a:ext>
            </a:extLst>
          </p:cNvPr>
          <p:cNvSpPr txBox="1"/>
          <p:nvPr/>
        </p:nvSpPr>
        <p:spPr>
          <a:xfrm>
            <a:off x="1371600" y="17526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Reptielen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Adder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Gladde slang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Libellen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Hoogveenglanslibel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Noordse glazenmaker</a:t>
            </a:r>
          </a:p>
        </p:txBody>
      </p:sp>
    </p:spTree>
    <p:extLst>
      <p:ext uri="{BB962C8B-B14F-4D97-AF65-F5344CB8AC3E}">
        <p14:creationId xmlns:p14="http://schemas.microsoft.com/office/powerpoint/2010/main" val="571240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429056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b="1" spc="-5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945134" y="1752600"/>
            <a:ext cx="7886700" cy="542456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644525" indent="0">
              <a:lnSpc>
                <a:spcPct val="100000"/>
              </a:lnSpc>
              <a:spcBef>
                <a:spcPts val="870"/>
              </a:spcBef>
              <a:buNone/>
              <a:tabLst>
                <a:tab pos="988060" algn="l"/>
                <a:tab pos="988694" algn="l"/>
              </a:tabLst>
            </a:pPr>
            <a:endParaRPr lang="nl-NL" sz="2800" u="heavy" spc="-5" dirty="0">
              <a:solidFill>
                <a:srgbClr val="009999"/>
              </a:solidFill>
              <a:uFill>
                <a:solidFill>
                  <a:srgbClr val="009999"/>
                </a:solidFill>
              </a:u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78703D-1A1C-4DB7-9E15-0B3E32E7D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773" y="6266017"/>
            <a:ext cx="1402202" cy="310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582AE6-BF34-4062-A852-B5A16428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435721-62BB-4543-AEAA-3CEBC6EC7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281" y="33867"/>
            <a:ext cx="92942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411777"/>
            <a:ext cx="7772400" cy="1183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3600" b="1" dirty="0">
                <a:latin typeface="+mn-lt"/>
              </a:rPr>
              <a:t>Plant- en diersoorten hoogveen</a:t>
            </a:r>
            <a:br>
              <a:rPr lang="nl-NL" sz="4000" b="1" dirty="0"/>
            </a:br>
            <a:endParaRPr sz="4000" b="1" spc="-5" dirty="0">
              <a:latin typeface="+mj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8150797-DF30-4287-9507-1663899A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99821"/>
            <a:ext cx="1402202" cy="310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1FC27C-7E82-4315-BA84-6777BE1C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" y="0"/>
            <a:ext cx="646176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E99F999-C1C2-4997-A023-587A8FC2BE2A}"/>
              </a:ext>
            </a:extLst>
          </p:cNvPr>
          <p:cNvSpPr txBox="1"/>
          <p:nvPr/>
        </p:nvSpPr>
        <p:spPr>
          <a:xfrm>
            <a:off x="1219200" y="1524000"/>
            <a:ext cx="563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Amfibieën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Heikikker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Gewone pad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Groene kikker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Bruine kikker </a:t>
            </a:r>
          </a:p>
          <a:p>
            <a:pPr marL="285750" indent="-285750">
              <a:buFontTx/>
              <a:buChar char="-"/>
            </a:pPr>
            <a:endParaRPr lang="nl-NL" sz="2400" dirty="0"/>
          </a:p>
          <a:p>
            <a:r>
              <a:rPr lang="nl-NL" sz="2400" b="1" dirty="0"/>
              <a:t>Vlinders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Veenbesblauwtje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Veenbesparelmoervlinder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Veenhooibeestje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Oranjetipje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336524"/>
            <a:ext cx="752967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b="1" spc="-5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6FEA696-FAE7-4AAD-97E7-392C11C6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99821"/>
            <a:ext cx="1402202" cy="3109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BD0890A-817B-48CC-96EA-29CD06790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1894D2-B029-46F6-AD93-7F770EF6C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9351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58EB4B7-07D9-4852-8EFA-E55CF827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81419"/>
            <a:ext cx="1402202" cy="3109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BA4EB78-0C30-44F0-B6B2-3FC7E6BC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A282E86-6093-440B-9242-CFAAFA8C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57200"/>
            <a:ext cx="6019335" cy="56741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0172" y="237650"/>
            <a:ext cx="730107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b="1" spc="-5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8494234-5D8A-4E3B-91F5-C8DAE777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99821"/>
            <a:ext cx="1402202" cy="31092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65DFF27-91DD-47EA-99FE-0A6F08684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1A7895-FEE1-4DE9-ADE9-A82786AC9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659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685800"/>
            <a:ext cx="7162800" cy="31527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3600" b="1" dirty="0">
                <a:latin typeface="+mn-lt"/>
              </a:rPr>
              <a:t>Fochteloërveen</a:t>
            </a:r>
            <a:r>
              <a:rPr lang="nl-NL" sz="2400" dirty="0">
                <a:latin typeface="+mn-lt"/>
              </a:rPr>
              <a:t> </a:t>
            </a:r>
            <a:br>
              <a:rPr lang="nl-NL" sz="2400" dirty="0">
                <a:latin typeface="+mn-lt"/>
              </a:rPr>
            </a:br>
            <a:br>
              <a:rPr lang="nl-NL" sz="2400" dirty="0">
                <a:latin typeface="+mn-lt"/>
              </a:rPr>
            </a:b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• Zeer bijzondere planten en dieren NL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• Aangepast aan voedselarme omstandigheden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• Grensgebied Friesland / Drenthe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• Drents plateau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• Ten westen van Assen tussen Fochteloo en Veenhuizen</a:t>
            </a:r>
            <a:endParaRPr sz="2400" b="1" spc="-5" dirty="0">
              <a:latin typeface="+mn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E7B779-DCED-447E-82A6-3402E7FE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75" y="6434054"/>
            <a:ext cx="1402202" cy="310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509A71A-6CE1-4283-A07A-E475B5BC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7410" y="390598"/>
            <a:ext cx="745347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4000" b="1" dirty="0"/>
              <a:t>Fochteloërveen</a:t>
            </a:r>
            <a:endParaRPr sz="4000" b="1" spc="-5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C6E088F-E7FF-4A94-A78E-1F595C674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524" y="6275642"/>
            <a:ext cx="1402202" cy="3109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079A8D8-1FA8-45C8-9CDD-4D6A6DEE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FA84F82-FDDE-4E4B-8BAA-A75A2F142E7E}"/>
              </a:ext>
            </a:extLst>
          </p:cNvPr>
          <p:cNvSpPr txBox="1"/>
          <p:nvPr/>
        </p:nvSpPr>
        <p:spPr>
          <a:xfrm>
            <a:off x="1197410" y="1524000"/>
            <a:ext cx="77179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• Problemen Fochteloërveen</a:t>
            </a:r>
          </a:p>
          <a:p>
            <a:r>
              <a:rPr lang="nl-NL" sz="2400" dirty="0"/>
              <a:t> </a:t>
            </a:r>
          </a:p>
          <a:p>
            <a:r>
              <a:rPr lang="nl-NL" sz="2400" dirty="0"/>
              <a:t>• Turfwinning (2% hoogveen over) </a:t>
            </a:r>
          </a:p>
          <a:p>
            <a:endParaRPr lang="nl-NL" sz="2400" dirty="0"/>
          </a:p>
          <a:p>
            <a:r>
              <a:rPr lang="nl-NL" sz="2400" dirty="0"/>
              <a:t>• Verdroging (ontwatering landbouw a/d randen)</a:t>
            </a:r>
          </a:p>
          <a:p>
            <a:r>
              <a:rPr lang="nl-NL" sz="2400" dirty="0"/>
              <a:t>    - O2 vertering /afbraak hoogveen, bomen groeien       </a:t>
            </a:r>
          </a:p>
          <a:p>
            <a:r>
              <a:rPr lang="nl-NL" sz="2400" dirty="0"/>
              <a:t>    - snel groeiers verdringen bijzondere soorten </a:t>
            </a:r>
          </a:p>
          <a:p>
            <a:endParaRPr lang="nl-NL" sz="2400" dirty="0"/>
          </a:p>
          <a:p>
            <a:r>
              <a:rPr lang="nl-NL" sz="2400" dirty="0"/>
              <a:t>• Vermesting </a:t>
            </a:r>
          </a:p>
          <a:p>
            <a:r>
              <a:rPr lang="nl-NL" sz="2400" dirty="0"/>
              <a:t>    - stikstofdepositie (verkeer, landbouw, industrie)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FE5D97-B6F4-4B77-BC22-C4563D3D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5DEE5F-2B70-4E29-8DEA-69DC585A5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99" y="6324600"/>
            <a:ext cx="1402202" cy="31092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FAAE76-D870-4E66-9042-518B63774B20}"/>
              </a:ext>
            </a:extLst>
          </p:cNvPr>
          <p:cNvSpPr txBox="1"/>
          <p:nvPr/>
        </p:nvSpPr>
        <p:spPr>
          <a:xfrm>
            <a:off x="1524000" y="685800"/>
            <a:ext cx="678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Doelstellingen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2400" dirty="0"/>
              <a:t>• Harde kenmerken laagveengebieden </a:t>
            </a:r>
          </a:p>
          <a:p>
            <a:r>
              <a:rPr lang="nl-NL" sz="2400" dirty="0"/>
              <a:t>• Enkele planten- diersoorten laagveengebieden </a:t>
            </a:r>
          </a:p>
          <a:p>
            <a:r>
              <a:rPr lang="nl-NL" sz="2400" dirty="0"/>
              <a:t>• Harde kenmerken hoogveengebieden </a:t>
            </a:r>
          </a:p>
          <a:p>
            <a:r>
              <a:rPr lang="nl-NL" sz="2400" dirty="0"/>
              <a:t>• Enkele planten- diersoorten Hoogveengebieden </a:t>
            </a:r>
          </a:p>
          <a:p>
            <a:r>
              <a:rPr lang="nl-NL" sz="2400" dirty="0"/>
              <a:t>• Hoogveengebied Fochteloërveen</a:t>
            </a:r>
          </a:p>
        </p:txBody>
      </p:sp>
    </p:spTree>
    <p:extLst>
      <p:ext uri="{BB962C8B-B14F-4D97-AF65-F5344CB8AC3E}">
        <p14:creationId xmlns:p14="http://schemas.microsoft.com/office/powerpoint/2010/main" val="35953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9749" y="640377"/>
            <a:ext cx="6868542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3600" b="1" dirty="0">
                <a:latin typeface="+mn-lt"/>
              </a:rPr>
              <a:t>Fochteloërveen</a:t>
            </a:r>
            <a:endParaRPr sz="3600" b="1" dirty="0">
              <a:latin typeface="+mn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97AA4F-0E39-4550-ACA0-27FBA549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18477"/>
            <a:ext cx="1402202" cy="310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B9B417-DDEE-443B-B684-9CF1701A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2500E02-8E6F-4D2E-B499-ACC890F28E92}"/>
              </a:ext>
            </a:extLst>
          </p:cNvPr>
          <p:cNvSpPr txBox="1"/>
          <p:nvPr/>
        </p:nvSpPr>
        <p:spPr>
          <a:xfrm>
            <a:off x="1259749" y="1752600"/>
            <a:ext cx="66245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Oplossingen</a:t>
            </a:r>
          </a:p>
          <a:p>
            <a:endParaRPr lang="nl-NL" sz="2400" b="1" dirty="0"/>
          </a:p>
          <a:p>
            <a:r>
              <a:rPr lang="nl-NL" sz="2400" dirty="0"/>
              <a:t>• Sloten en vaarten omgeving dempen / gedempt </a:t>
            </a:r>
          </a:p>
          <a:p>
            <a:r>
              <a:rPr lang="nl-NL" sz="2400" dirty="0"/>
              <a:t>• Ontwatering tegengaan </a:t>
            </a:r>
          </a:p>
          <a:p>
            <a:r>
              <a:rPr lang="nl-NL" sz="2400" dirty="0"/>
              <a:t>• Opvang regenwater </a:t>
            </a:r>
          </a:p>
          <a:p>
            <a:r>
              <a:rPr lang="nl-NL" sz="2400" dirty="0"/>
              <a:t>• Dammen / damwanden en dijken (</a:t>
            </a:r>
            <a:r>
              <a:rPr lang="nl-NL" sz="2400" dirty="0" err="1"/>
              <a:t>vernatten</a:t>
            </a:r>
            <a:r>
              <a:rPr lang="nl-NL" sz="2400" dirty="0"/>
              <a:t>) </a:t>
            </a:r>
          </a:p>
          <a:p>
            <a:r>
              <a:rPr lang="nl-NL" sz="2400" dirty="0"/>
              <a:t>• Fochteloërveen opgedeeld in compartimenten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FF05DDF-6A17-4B74-B336-19833B5E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248400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228EE9-E2AB-4F7B-8E56-432BF732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084B3F2-4348-433A-B2CC-6AEDD9BD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46CEE1-C4C2-40C5-9937-D837FF02C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593810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2133" y="189615"/>
            <a:ext cx="587629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b="1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AF9CDB-2005-46AD-B20B-23A51F1A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61" y="6294893"/>
            <a:ext cx="1402202" cy="31092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AC5FE46-9026-46BE-8E1B-827137E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60AA5DD-3698-46E9-8E52-E97FAFD23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933"/>
            <a:ext cx="9144000" cy="61245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7616" y="364758"/>
            <a:ext cx="261086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95B847-C39A-4811-ADB6-EE2F16A6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48" y="6250661"/>
            <a:ext cx="1402202" cy="310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46A652-2192-434F-9F2B-8B3E4CF0A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F6A006-1F50-4F2B-8A54-E0E4403F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5166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8852" y="332958"/>
            <a:ext cx="78867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5"/>
              </a:spcBef>
            </a:pPr>
            <a:endParaRPr sz="40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9EFB96-6E70-44BF-B79E-58977931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27" y="6337412"/>
            <a:ext cx="1402202" cy="310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4C005B-3DC3-4C22-9AAA-2E24152DF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66D407-60CE-4DA4-BB0D-25BE34F31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239" y="-25400"/>
            <a:ext cx="92122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7442" y="213250"/>
            <a:ext cx="679968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000" b="1" spc="-5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F9C311-3086-4882-958B-C1B7928D2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400800"/>
            <a:ext cx="1402202" cy="31092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99F176-0144-4723-BEE5-3F072980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7" y="0"/>
            <a:ext cx="646176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568BDF0-91A5-4E6F-B860-8E1C10EA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582" y="-32899"/>
            <a:ext cx="92325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5118" y="190572"/>
            <a:ext cx="710448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000" b="1" spc="-5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4CD42ED-20C9-4B60-AC51-8830D4C5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299174"/>
            <a:ext cx="1402202" cy="31092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DD701C1-70F8-498E-A983-CEAB08EB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2A943C8-6E0B-4E65-8195-CB3DC5E2A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9"/>
            <a:ext cx="9144000" cy="68495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B3F4441-BDA4-4E7A-BA1D-CF51BBCE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E354D9-9871-49F7-B6CE-0170C38F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99" y="6248400"/>
            <a:ext cx="1402202" cy="31092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5DAFBD-6447-4435-B6B8-9D86283F9555}"/>
              </a:ext>
            </a:extLst>
          </p:cNvPr>
          <p:cNvSpPr txBox="1"/>
          <p:nvPr/>
        </p:nvSpPr>
        <p:spPr>
          <a:xfrm>
            <a:off x="1295400" y="457200"/>
            <a:ext cx="7772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Harde kenmerken van laagveen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Laagveengebieden liggen onder zeespiegel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Afgestorven resten moerasplanten - bomen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Onder grondwaterspiegel gevormd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Gebieden met hoge grondwaterstand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Waterrijke gebieden </a:t>
            </a:r>
            <a:r>
              <a:rPr lang="nl-NL" sz="2400" dirty="0" err="1"/>
              <a:t>verlanden</a:t>
            </a:r>
            <a:r>
              <a:rPr lang="nl-NL" sz="2400" dirty="0"/>
              <a:t> (dichtgroeien)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Opstapeling organisch materiaal als plantenresten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Waterbodem O2 arm (nauwelijks vertering </a:t>
            </a:r>
            <a:r>
              <a:rPr lang="nl-NL" sz="2400" dirty="0" err="1"/>
              <a:t>org</a:t>
            </a:r>
            <a:r>
              <a:rPr lang="nl-NL" sz="2400" dirty="0"/>
              <a:t>. materiaal)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Ontstaan dik veenpakket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Laagveen kan overgaan in hoogveen</a:t>
            </a:r>
          </a:p>
          <a:p>
            <a:r>
              <a:rPr lang="nl-NL" sz="2400" dirty="0"/>
              <a:t>      - (laagveen uitgroeien boven grondwaterstand) </a:t>
            </a:r>
          </a:p>
          <a:p>
            <a:r>
              <a:rPr lang="nl-NL" sz="2400" dirty="0"/>
              <a:t>      - (veenmos ontwikkeling)</a:t>
            </a:r>
          </a:p>
        </p:txBody>
      </p:sp>
    </p:spTree>
    <p:extLst>
      <p:ext uri="{BB962C8B-B14F-4D97-AF65-F5344CB8AC3E}">
        <p14:creationId xmlns:p14="http://schemas.microsoft.com/office/powerpoint/2010/main" val="392899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BB1B6D3-EC85-4ECA-B06F-487AE9A24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7DD482F-9A70-4870-A65B-8BF3BD61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99" y="6301694"/>
            <a:ext cx="1402202" cy="310923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C5B0D0DF-72E6-4C9C-8780-CC801438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895600"/>
            <a:ext cx="9296400" cy="1325563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latin typeface="+mn-lt"/>
              </a:rPr>
              <a:t>Plant- en diersoorten laagveen</a:t>
            </a:r>
            <a:br>
              <a:rPr lang="nl-NL" dirty="0"/>
            </a:br>
            <a:br>
              <a:rPr lang="nl-NL" dirty="0">
                <a:latin typeface="+mn-lt"/>
              </a:rPr>
            </a:br>
            <a:r>
              <a:rPr lang="nl-NL" sz="2700" b="1" dirty="0">
                <a:latin typeface="+mn-lt"/>
              </a:rPr>
              <a:t>Vogels 	</a:t>
            </a:r>
            <a:r>
              <a:rPr lang="nl-NL" sz="2700" dirty="0">
                <a:latin typeface="+mn-lt"/>
              </a:rPr>
              <a:t>				</a:t>
            </a:r>
            <a:r>
              <a:rPr lang="nl-NL" sz="2700" b="1" dirty="0">
                <a:latin typeface="+mn-lt"/>
              </a:rPr>
              <a:t>Reptielen</a:t>
            </a:r>
            <a:r>
              <a:rPr lang="nl-NL" sz="2700" dirty="0">
                <a:latin typeface="+mn-lt"/>
              </a:rPr>
              <a:t>			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Zwarte stern 				- Ringslang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Purperreiger 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Roerdomp </a:t>
            </a:r>
            <a:br>
              <a:rPr lang="nl-NL" sz="2700" dirty="0">
                <a:latin typeface="+mn-lt"/>
              </a:rPr>
            </a:br>
            <a:br>
              <a:rPr lang="nl-NL" sz="2700" dirty="0">
                <a:latin typeface="+mn-lt"/>
              </a:rPr>
            </a:br>
            <a:r>
              <a:rPr lang="nl-NL" sz="2700" b="1" dirty="0">
                <a:latin typeface="+mn-lt"/>
              </a:rPr>
              <a:t>Planten 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Krabbescheer 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Gele plomp 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Orchideeën 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Riet </a:t>
            </a:r>
            <a:br>
              <a:rPr lang="nl-NL" sz="2700" dirty="0">
                <a:latin typeface="+mn-lt"/>
              </a:rPr>
            </a:br>
            <a:r>
              <a:rPr lang="nl-NL" sz="2700" dirty="0">
                <a:latin typeface="+mn-lt"/>
              </a:rPr>
              <a:t>- Diversen zeggesoorten 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E091F10-E698-4A18-84B0-D24606D40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C8340AD-ED06-458A-887F-883E3937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99" y="6248400"/>
            <a:ext cx="1402202" cy="31092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98BB00C-C498-42D3-B3E2-77D2044C40A5}"/>
              </a:ext>
            </a:extLst>
          </p:cNvPr>
          <p:cNvSpPr txBox="1"/>
          <p:nvPr/>
        </p:nvSpPr>
        <p:spPr>
          <a:xfrm>
            <a:off x="1447800" y="762000"/>
            <a:ext cx="815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Planten en dieren laagveen</a:t>
            </a:r>
          </a:p>
          <a:p>
            <a:endParaRPr lang="nl-NL" sz="2400" dirty="0"/>
          </a:p>
          <a:p>
            <a:r>
              <a:rPr lang="nl-NL" sz="2400" b="1" dirty="0"/>
              <a:t>Vissen					Vlinders</a:t>
            </a:r>
          </a:p>
          <a:p>
            <a:r>
              <a:rPr lang="nl-NL" sz="2400" dirty="0"/>
              <a:t>- Grote modderkruiper 		- Grote vuurvlinder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Bittervoorn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Snoek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Rietvoorn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Zeelt</a:t>
            </a:r>
          </a:p>
          <a:p>
            <a:pPr marL="285750" indent="-285750">
              <a:buFontTx/>
              <a:buChar char="-"/>
            </a:pPr>
            <a:endParaRPr lang="nl-NL" sz="2400" dirty="0"/>
          </a:p>
          <a:p>
            <a:r>
              <a:rPr lang="nl-NL" sz="2400" b="1" dirty="0"/>
              <a:t>Libellen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Gevlekte witsnuitlibel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Groene glazenmaker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Gevlekte glanslibel</a:t>
            </a:r>
          </a:p>
        </p:txBody>
      </p:sp>
    </p:spTree>
    <p:extLst>
      <p:ext uri="{BB962C8B-B14F-4D97-AF65-F5344CB8AC3E}">
        <p14:creationId xmlns:p14="http://schemas.microsoft.com/office/powerpoint/2010/main" val="146044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0927" y="609600"/>
            <a:ext cx="6702146" cy="49994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3600" b="1" dirty="0">
                <a:latin typeface="+mn-lt"/>
              </a:rPr>
              <a:t>Plant en diersoorten laagveen</a:t>
            </a:r>
            <a:br>
              <a:rPr lang="nl-NL" sz="2400" dirty="0">
                <a:latin typeface="+mn-lt"/>
              </a:rPr>
            </a:br>
            <a:br>
              <a:rPr lang="nl-NL" sz="2400" dirty="0">
                <a:latin typeface="+mn-lt"/>
              </a:rPr>
            </a:br>
            <a:r>
              <a:rPr lang="nl-NL" sz="2400" b="1" dirty="0">
                <a:latin typeface="+mn-lt"/>
              </a:rPr>
              <a:t>Zoogdieren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Noordse woelmuis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Waterspitsmuis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Otter </a:t>
            </a:r>
            <a:br>
              <a:rPr lang="nl-NL" sz="2400" dirty="0">
                <a:latin typeface="+mn-lt"/>
              </a:rPr>
            </a:br>
            <a:br>
              <a:rPr lang="nl-NL" sz="2400" dirty="0">
                <a:latin typeface="+mn-lt"/>
              </a:rPr>
            </a:br>
            <a:r>
              <a:rPr lang="nl-NL" sz="2400" b="1" dirty="0">
                <a:latin typeface="+mn-lt"/>
              </a:rPr>
              <a:t>Amfibieën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Gewone pad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Heikikker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Kleine watersalamander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Middelste groene kikker </a:t>
            </a:r>
            <a:br>
              <a:rPr lang="nl-NL" sz="2400" dirty="0">
                <a:latin typeface="+mn-lt"/>
              </a:rPr>
            </a:br>
            <a:r>
              <a:rPr lang="nl-NL" sz="2400" dirty="0">
                <a:latin typeface="+mn-lt"/>
              </a:rPr>
              <a:t>- Bruine kikker</a:t>
            </a:r>
            <a:endParaRPr sz="2400" b="1" spc="-5" dirty="0">
              <a:latin typeface="+mn-lt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D048EB3-3F15-4BD7-8599-AE54E37F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2C86CF-0684-4C62-8B87-B80925FED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99" y="6301694"/>
            <a:ext cx="1402202" cy="3109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2786" y="609600"/>
            <a:ext cx="7018427" cy="16139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NL" sz="4000" b="1" spc="-5" dirty="0"/>
              <a:t>Harde kenmerken van hoogveen</a:t>
            </a:r>
            <a:br>
              <a:rPr lang="nl-NL" sz="4000" b="1" spc="-5" dirty="0"/>
            </a:br>
            <a:br>
              <a:rPr lang="nl-NL" sz="4000" b="1" spc="-5" dirty="0"/>
            </a:br>
            <a:endParaRPr sz="2400" b="1" spc="-5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9A4CFC-E134-43A9-B328-39790750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5B1E37-3247-4AFB-91C4-600DEDEB5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66" y="6301694"/>
            <a:ext cx="1402202" cy="31092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8523D55-07BB-4D8F-A481-DCC4ECB106C3}"/>
              </a:ext>
            </a:extLst>
          </p:cNvPr>
          <p:cNvSpPr txBox="1"/>
          <p:nvPr/>
        </p:nvSpPr>
        <p:spPr>
          <a:xfrm>
            <a:off x="990600" y="16764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Hoogveengebied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Ondoorlatende ondergrond (keileemlaag)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Water kan niet inzijgen en blijft staan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Veenmossen gaan groeien (vele jaren achtereen)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Veenmos groeit boven de omgeving uit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Sponsachtig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Hoogveen regenwater gevoed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Zeer voedselarme omgeving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Zeer O2 arm (nauwelijks vertering organisch materiaal)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533400"/>
            <a:ext cx="6553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b="1" dirty="0">
                <a:latin typeface="+mn-lt"/>
              </a:rPr>
              <a:t>Plant- en diersoorten hoogveen</a:t>
            </a:r>
            <a:endParaRPr sz="3600" b="1" dirty="0"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3E049B-23EE-45F5-B584-FD77F0B3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99" y="6303516"/>
            <a:ext cx="1402202" cy="310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A000E89-D8FA-42E9-8124-28DB75848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4F5EC45-4FB3-4367-B0F6-8EFB2CDCC1C2}"/>
              </a:ext>
            </a:extLst>
          </p:cNvPr>
          <p:cNvSpPr txBox="1"/>
          <p:nvPr/>
        </p:nvSpPr>
        <p:spPr>
          <a:xfrm>
            <a:off x="1371600" y="1828800"/>
            <a:ext cx="693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Vogels			Zoogdieren</a:t>
            </a:r>
          </a:p>
          <a:p>
            <a:r>
              <a:rPr lang="nl-NL" sz="2400" dirty="0"/>
              <a:t>- Kraanvogels 		- Diverse vleermuizen</a:t>
            </a:r>
          </a:p>
          <a:p>
            <a:r>
              <a:rPr lang="nl-NL" sz="2400" dirty="0"/>
              <a:t>- Watersnip 		- Reeën</a:t>
            </a:r>
          </a:p>
          <a:p>
            <a:r>
              <a:rPr lang="nl-NL" sz="2400" dirty="0"/>
              <a:t>- Wintertaling 		- Hazen</a:t>
            </a:r>
          </a:p>
          <a:p>
            <a:r>
              <a:rPr lang="nl-NL" sz="2400" dirty="0"/>
              <a:t>- Wulp 			- Konijnen</a:t>
            </a:r>
          </a:p>
          <a:p>
            <a:r>
              <a:rPr lang="nl-NL" sz="2400" dirty="0"/>
              <a:t>- Dodaars </a:t>
            </a:r>
          </a:p>
          <a:p>
            <a:r>
              <a:rPr lang="nl-NL" sz="2400" dirty="0"/>
              <a:t>- Blauwe kiekendief </a:t>
            </a:r>
          </a:p>
          <a:p>
            <a:r>
              <a:rPr lang="nl-NL" sz="2400" dirty="0"/>
              <a:t>- Velduil </a:t>
            </a:r>
          </a:p>
          <a:p>
            <a:r>
              <a:rPr lang="nl-NL" sz="2400" dirty="0"/>
              <a:t>- Grauwe klauwier 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139431" y="4861686"/>
            <a:ext cx="1034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ahoma"/>
                <a:cs typeface="Tahoma"/>
              </a:rPr>
              <a:t>l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477AED-20A3-4866-B48F-D2524F5A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F5621D1-FFF0-4DAB-9974-EA6477BA1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53" y="6248400"/>
            <a:ext cx="1402202" cy="310923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DB82FD00-96CD-4679-83E8-B915C452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6B786B-4F60-4911-9DD6-D62C1B12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74684" cy="5943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483</Words>
  <Application>Microsoft Office PowerPoint</Application>
  <PresentationFormat>Diavoorstelling (4:3)</PresentationFormat>
  <Paragraphs>106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Kantoorthema</vt:lpstr>
      <vt:lpstr>Hoogveen &amp; Laagveen</vt:lpstr>
      <vt:lpstr>PowerPoint-presentatie</vt:lpstr>
      <vt:lpstr>PowerPoint-presentatie</vt:lpstr>
      <vt:lpstr>Plant- en diersoorten laagveen  Vogels      Reptielen    - Zwarte stern     - Ringslang - Purperreiger  - Roerdomp   Planten  - Krabbescheer  - Gele plomp  - Orchideeën  - Riet  - Diversen zeggesoorten   </vt:lpstr>
      <vt:lpstr>PowerPoint-presentatie</vt:lpstr>
      <vt:lpstr>Plant en diersoorten laagveen  Zoogdieren  - Noordse woelmuis  - Waterspitsmuis  - Otter   Amfibieën  - Gewone pad  - Heikikker  - Kleine watersalamander  - Middelste groene kikker  - Bruine kikker</vt:lpstr>
      <vt:lpstr>Harde kenmerken van hoogveen  </vt:lpstr>
      <vt:lpstr>Plant- en diersoorten hoogveen</vt:lpstr>
      <vt:lpstr>PowerPoint-presentatie</vt:lpstr>
      <vt:lpstr>Plant- en diersoorten hoogveen</vt:lpstr>
      <vt:lpstr>PowerPoint-presentatie</vt:lpstr>
      <vt:lpstr>PowerPoint-presentatie</vt:lpstr>
      <vt:lpstr>PowerPoint-presentatie</vt:lpstr>
      <vt:lpstr>Plant- en diersoorten hoogveen </vt:lpstr>
      <vt:lpstr>PowerPoint-presentatie</vt:lpstr>
      <vt:lpstr>PowerPoint-presentatie</vt:lpstr>
      <vt:lpstr>PowerPoint-presentatie</vt:lpstr>
      <vt:lpstr>Fochteloërveen    • Zeer bijzondere planten en dieren NL  • Aangepast aan voedselarme omstandigheden  • Grensgebied Friesland / Drenthe  • Drents plateau  • Ten westen van Assen tussen Fochteloo en Veenhuizen</vt:lpstr>
      <vt:lpstr>Fochteloërveen</vt:lpstr>
      <vt:lpstr>Fochteloërveen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default</dc:creator>
  <cp:lastModifiedBy>Jasper Smit</cp:lastModifiedBy>
  <cp:revision>23</cp:revision>
  <dcterms:created xsi:type="dcterms:W3CDTF">2022-09-30T09:41:09Z</dcterms:created>
  <dcterms:modified xsi:type="dcterms:W3CDTF">2022-11-14T08:40:55Z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2013-11-18T00:00:00Z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2022-09-30T00:00:00Z</vt:filetime>
  </property>
</Properties>
</file>